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2"/>
  </p:handoutMasterIdLst>
  <p:sldIdLst>
    <p:sldId id="258" r:id="rId2"/>
    <p:sldId id="292" r:id="rId3"/>
    <p:sldId id="293" r:id="rId4"/>
    <p:sldId id="294" r:id="rId5"/>
    <p:sldId id="295" r:id="rId6"/>
    <p:sldId id="296" r:id="rId7"/>
    <p:sldId id="297" r:id="rId8"/>
    <p:sldId id="298" r:id="rId9"/>
    <p:sldId id="299" r:id="rId10"/>
    <p:sldId id="29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6600"/>
    <a:srgbClr val="3333CC"/>
    <a:srgbClr val="FF0066"/>
    <a:srgbClr val="FF00FF"/>
    <a:srgbClr val="6600FF"/>
    <a:srgbClr val="CC66FF"/>
    <a:srgbClr val="00CC00"/>
    <a:srgbClr val="0099FF"/>
    <a:srgbClr val="B8F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p:scale>
          <a:sx n="66" d="100"/>
          <a:sy n="66" d="100"/>
        </p:scale>
        <p:origin x="-900" y="-27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7" d="100"/>
          <a:sy n="57" d="100"/>
        </p:scale>
        <p:origin x="2832"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5B1284F-3A5C-4FAF-A435-74462183D5DD}" type="datetimeFigureOut">
              <a:rPr lang="en-US" smtClean="0"/>
              <a:t>29-09-2018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078A526-855F-4832-B1D5-998C55BDCEF2}" type="slidenum">
              <a:rPr lang="en-US" smtClean="0"/>
              <a:t>‹#›</a:t>
            </a:fld>
            <a:endParaRPr lang="en-US"/>
          </a:p>
        </p:txBody>
      </p:sp>
    </p:spTree>
    <p:extLst>
      <p:ext uri="{BB962C8B-B14F-4D97-AF65-F5344CB8AC3E}">
        <p14:creationId xmlns:p14="http://schemas.microsoft.com/office/powerpoint/2010/main" val="28518565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10" name="Straight Connector 9"/>
          <p:cNvCxnSpPr/>
          <p:nvPr userDrawn="1"/>
        </p:nvCxnSpPr>
        <p:spPr>
          <a:xfrm>
            <a:off x="152400" y="990600"/>
            <a:ext cx="11863136" cy="0"/>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userDrawn="1"/>
        </p:nvSpPr>
        <p:spPr>
          <a:xfrm>
            <a:off x="457200" y="134203"/>
            <a:ext cx="10820400" cy="830997"/>
          </a:xfrm>
          <a:prstGeom prst="rect">
            <a:avLst/>
          </a:prstGeom>
          <a:noFill/>
        </p:spPr>
        <p:txBody>
          <a:bodyPr wrap="square" rtlCol="0">
            <a:spAutoFit/>
          </a:bodyPr>
          <a:lstStyle/>
          <a:p>
            <a:pPr algn="ctr"/>
            <a:r>
              <a:rPr lang="en-US" sz="24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TRƯỜNG</a:t>
            </a: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CAO ĐẲNG LÝ TỰ TRỌNG TP. HCM</a:t>
            </a:r>
          </a:p>
          <a:p>
            <a:pPr algn="ctr"/>
            <a:r>
              <a:rPr lang="en-US" sz="2400" b="1"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KHOA CÔNG NGHỆ CƠ KHÍ</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52400" y="6400800"/>
            <a:ext cx="11875836" cy="3810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1">
                    <a:lumMod val="95000"/>
                  </a:schemeClr>
                </a:solidFill>
              </a:rPr>
              <a:t>THIẾT</a:t>
            </a:r>
            <a:r>
              <a:rPr lang="en-US" sz="2000" b="1" baseline="0" dirty="0" smtClean="0">
                <a:solidFill>
                  <a:schemeClr val="bg1">
                    <a:lumMod val="95000"/>
                  </a:schemeClr>
                </a:solidFill>
              </a:rPr>
              <a:t> KẾ VÀ THI CÔNG PHẦN CƠ KHÍ MÁY PHAY CNC DÙNG TRONG ĐÀO TẠO NGHỀ</a:t>
            </a:r>
            <a:endParaRPr lang="en-US" sz="2000" b="1" dirty="0">
              <a:solidFill>
                <a:schemeClr val="bg1">
                  <a:lumMod val="95000"/>
                </a:schemeClr>
              </a:solidFill>
            </a:endParaRPr>
          </a:p>
        </p:txBody>
      </p:sp>
      <p:cxnSp>
        <p:nvCxnSpPr>
          <p:cNvPr id="10" name="Straight Connector 9"/>
          <p:cNvCxnSpPr/>
          <p:nvPr userDrawn="1"/>
        </p:nvCxnSpPr>
        <p:spPr>
          <a:xfrm>
            <a:off x="152400" y="990600"/>
            <a:ext cx="11863136" cy="0"/>
          </a:xfrm>
          <a:prstGeom prst="line">
            <a:avLst/>
          </a:prstGeom>
          <a:ln w="5715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0"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5181600" y="2286000"/>
            <a:ext cx="6477000" cy="1569660"/>
          </a:xfrm>
          <a:prstGeom prst="rect">
            <a:avLst/>
          </a:prstGeom>
          <a:noFill/>
        </p:spPr>
        <p:txBody>
          <a:bodyPr wrap="square" rtlCol="0">
            <a:spAutoFit/>
          </a:bodyPr>
          <a:lstStyle/>
          <a:p>
            <a:pPr algn="ctr"/>
            <a:r>
              <a:rPr lang="en-US" sz="3200" b="1" dirty="0" smtClean="0">
                <a:solidFill>
                  <a:srgbClr val="C00000"/>
                </a:solidFill>
                <a:latin typeface="Arial" panose="020B0604020202020204" pitchFamily="34" charset="0"/>
                <a:ea typeface="Tahoma" panose="020B0604030504040204" pitchFamily="34" charset="0"/>
                <a:cs typeface="Arial" panose="020B0604020202020204" pitchFamily="34" charset="0"/>
              </a:rPr>
              <a:t>THIẾT KẾ VÀ THI CÔNG </a:t>
            </a:r>
          </a:p>
          <a:p>
            <a:pPr algn="ctr"/>
            <a:r>
              <a:rPr lang="en-US" sz="3200" b="1" dirty="0" smtClean="0">
                <a:solidFill>
                  <a:srgbClr val="C00000"/>
                </a:solidFill>
                <a:latin typeface="Arial" panose="020B0604020202020204" pitchFamily="34" charset="0"/>
                <a:ea typeface="Tahoma" panose="020B0604030504040204" pitchFamily="34" charset="0"/>
                <a:cs typeface="Arial" panose="020B0604020202020204" pitchFamily="34" charset="0"/>
              </a:rPr>
              <a:t>PHẦN CƠ KHÍ MÁY PHAY CNC DÙNG TRONG ĐÀO TẠO NGHỀ</a:t>
            </a:r>
            <a:endParaRPr lang="en-US" sz="3200" b="1" dirty="0">
              <a:solidFill>
                <a:srgbClr val="C00000"/>
              </a:solidFill>
              <a:latin typeface="Arial" panose="020B0604020202020204" pitchFamily="34" charset="0"/>
              <a:ea typeface="Tahoma" panose="020B0604030504040204" pitchFamily="34" charset="0"/>
              <a:cs typeface="Arial" panose="020B0604020202020204" pitchFamily="34"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1447800"/>
            <a:ext cx="4419600" cy="44196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76600" y="1143000"/>
            <a:ext cx="5424883" cy="461665"/>
          </a:xfrm>
          <a:prstGeom prst="rect">
            <a:avLst/>
          </a:prstGeom>
        </p:spPr>
        <p:txBody>
          <a:bodyPr wrap="none">
            <a:spAutoFit/>
          </a:bodyPr>
          <a:lstStyle/>
          <a:p>
            <a:r>
              <a:rPr lang="en-US" sz="2400" b="1" spc="80" dirty="0">
                <a:solidFill>
                  <a:srgbClr val="3333CC"/>
                </a:solidFill>
                <a:latin typeface="Tahoma" panose="020B0604030504040204" pitchFamily="34" charset="0"/>
                <a:ea typeface="Tahoma" panose="020B0604030504040204" pitchFamily="34" charset="0"/>
                <a:cs typeface="Tahoma" panose="020B0604030504040204" pitchFamily="34" charset="0"/>
              </a:rPr>
              <a:t>Tổng quan tình hình nghiên cứu</a:t>
            </a:r>
            <a:endParaRPr lang="en-US" sz="2400" dirty="0">
              <a:solidFill>
                <a:srgbClr val="3333CC"/>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5562600" y="1981200"/>
            <a:ext cx="5715000" cy="4247317"/>
          </a:xfrm>
          <a:prstGeom prst="rect">
            <a:avLst/>
          </a:prstGeom>
        </p:spPr>
        <p:txBody>
          <a:bodyPr wrap="square">
            <a:spAutoFit/>
          </a:bodyPr>
          <a:lstStyle/>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Tại thị trường Việt Nam hiện nay, các máy CNC do Đài Loan và Trung Quốc sản xuất có phần điều khiển mua của các hãng nổi tiếng như FANUC, MITSHUBISHI,... có giá bán khá phù hợp </a:t>
            </a:r>
            <a:r>
              <a:rPr lang="en-US" sz="2000" dirty="0" smtClean="0">
                <a:latin typeface="Tahoma" panose="020B0604030504040204" pitchFamily="34" charset="0"/>
                <a:ea typeface="Tahoma" panose="020B0604030504040204" pitchFamily="34" charset="0"/>
                <a:cs typeface="Tahoma" panose="020B0604030504040204" pitchFamily="34" charset="0"/>
              </a:rPr>
              <a:t>song </a:t>
            </a:r>
            <a:r>
              <a:rPr lang="en-US" sz="2000" dirty="0">
                <a:latin typeface="Tahoma" panose="020B0604030504040204" pitchFamily="34" charset="0"/>
                <a:ea typeface="Tahoma" panose="020B0604030504040204" pitchFamily="34" charset="0"/>
                <a:cs typeface="Tahoma" panose="020B0604030504040204" pitchFamily="34" charset="0"/>
              </a:rPr>
              <a:t>còn yếu các khâu như đào tạo, dịch vụ sửa chữa </a:t>
            </a:r>
            <a:r>
              <a:rPr lang="en-US" sz="2000" dirty="0" smtClean="0">
                <a:latin typeface="Tahoma" panose="020B0604030504040204" pitchFamily="34" charset="0"/>
                <a:ea typeface="Tahoma" panose="020B0604030504040204" pitchFamily="34" charset="0"/>
                <a:cs typeface="Tahoma" panose="020B0604030504040204" pitchFamily="34" charset="0"/>
              </a:rPr>
              <a:t>sau </a:t>
            </a:r>
            <a:r>
              <a:rPr lang="en-US" sz="2000" dirty="0">
                <a:latin typeface="Tahoma" panose="020B0604030504040204" pitchFamily="34" charset="0"/>
                <a:ea typeface="Tahoma" panose="020B0604030504040204" pitchFamily="34" charset="0"/>
                <a:cs typeface="Tahoma" panose="020B0604030504040204" pitchFamily="34" charset="0"/>
              </a:rPr>
              <a:t>bán hàng, chất lượng còn chưa đồng đều. Máy CNC của các nước phát triển như Nhật, CHLB Đức,... có chất lượng tốt song giá thành đắt. </a:t>
            </a:r>
            <a:endParaRPr lang="en-US" sz="2000" dirty="0">
              <a:effectLst/>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Káº¿t quáº£ hÃ¬nh áº£nh cho milling cnc machine concep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04665"/>
            <a:ext cx="4762500"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7247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91200" y="1951673"/>
            <a:ext cx="5257800" cy="4184543"/>
          </a:xfrm>
          <a:prstGeom prst="rect">
            <a:avLst/>
          </a:prstGeom>
        </p:spPr>
        <p:txBody>
          <a:bodyPr wrap="square">
            <a:spAutoFit/>
          </a:bodyPr>
          <a:lstStyle/>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Giá thành cao, nhu cầu lại lớn nên ở TP Hồ Chí Minh đã hình thành những công ty và nhóm chuyên gia chuyên lắp ráp máy CNC cũ /hỏng thành máy mới. Ngoài ra, một số công ty cơ khí cũng bắt đầu tự nhập bộ điều khiển và chế tạo phần cơ để cho ra đời những chiếc máy CNC “made in Vietnam” như máy phay 3 trục BKMech VMC65 của công ty TNHH cơ điện tử bách khoa</a:t>
            </a:r>
          </a:p>
        </p:txBody>
      </p:sp>
      <p:sp>
        <p:nvSpPr>
          <p:cNvPr id="3" name="Rectangle 2"/>
          <p:cNvSpPr/>
          <p:nvPr/>
        </p:nvSpPr>
        <p:spPr>
          <a:xfrm>
            <a:off x="3276600" y="1143000"/>
            <a:ext cx="5424883" cy="461665"/>
          </a:xfrm>
          <a:prstGeom prst="rect">
            <a:avLst/>
          </a:prstGeom>
        </p:spPr>
        <p:txBody>
          <a:bodyPr wrap="none">
            <a:spAutoFit/>
          </a:bodyPr>
          <a:lstStyle/>
          <a:p>
            <a:r>
              <a:rPr lang="en-US" sz="2400" b="1" spc="80" dirty="0">
                <a:solidFill>
                  <a:srgbClr val="3333CC"/>
                </a:solidFill>
                <a:latin typeface="Tahoma" panose="020B0604030504040204" pitchFamily="34" charset="0"/>
                <a:ea typeface="Tahoma" panose="020B0604030504040204" pitchFamily="34" charset="0"/>
                <a:cs typeface="Tahoma" panose="020B0604030504040204" pitchFamily="34" charset="0"/>
              </a:rPr>
              <a:t>Tổng quan tình hình nghiên cứu</a:t>
            </a:r>
            <a:endParaRPr lang="en-US" sz="2400" dirty="0">
              <a:solidFill>
                <a:srgbClr val="3333CC"/>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áº¿t quáº£ hÃ¬nh áº£nh cho mÃ¡y phay cnc vm bÃ¡ch kho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85347"/>
            <a:ext cx="4413781" cy="411033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85258" y="5768696"/>
            <a:ext cx="3919663" cy="369332"/>
          </a:xfrm>
          <a:prstGeom prst="rect">
            <a:avLst/>
          </a:prstGeom>
        </p:spPr>
        <p:txBody>
          <a:bodyPr wrap="none">
            <a:spAutoFit/>
          </a:bodyPr>
          <a:lstStyle/>
          <a:p>
            <a:r>
              <a:rPr lang="en-US" b="1" i="1" dirty="0" smtClean="0">
                <a:latin typeface="Tahoma" panose="020B0604030504040204" pitchFamily="34" charset="0"/>
                <a:ea typeface="Tahoma" panose="020B0604030504040204" pitchFamily="34" charset="0"/>
                <a:cs typeface="Tahoma" panose="020B0604030504040204" pitchFamily="34" charset="0"/>
              </a:rPr>
              <a:t>Máy </a:t>
            </a:r>
            <a:r>
              <a:rPr lang="en-US" b="1" i="1" dirty="0">
                <a:latin typeface="Tahoma" panose="020B0604030504040204" pitchFamily="34" charset="0"/>
                <a:ea typeface="Tahoma" panose="020B0604030504040204" pitchFamily="34" charset="0"/>
                <a:cs typeface="Tahoma" panose="020B0604030504040204" pitchFamily="34" charset="0"/>
              </a:rPr>
              <a:t>phay 3 trục BKMech VMC65</a:t>
            </a:r>
            <a:endParaRPr lang="en-US" b="1" i="1" dirty="0"/>
          </a:p>
        </p:txBody>
      </p:sp>
    </p:spTree>
    <p:extLst>
      <p:ext uri="{BB962C8B-B14F-4D97-AF65-F5344CB8AC3E}">
        <p14:creationId xmlns:p14="http://schemas.microsoft.com/office/powerpoint/2010/main" val="40780978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18133" y="2514600"/>
            <a:ext cx="5257800" cy="3416320"/>
          </a:xfrm>
          <a:prstGeom prst="rect">
            <a:avLst/>
          </a:prstGeom>
        </p:spPr>
        <p:txBody>
          <a:bodyPr wrap="square">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	Các </a:t>
            </a:r>
            <a:r>
              <a:rPr lang="en-US" sz="2400" dirty="0">
                <a:latin typeface="Tahoma" panose="020B0604030504040204" pitchFamily="34" charset="0"/>
                <a:ea typeface="Tahoma" panose="020B0604030504040204" pitchFamily="34" charset="0"/>
                <a:cs typeface="Tahoma" panose="020B0604030504040204" pitchFamily="34" charset="0"/>
              </a:rPr>
              <a:t>máy phay và tiện CNC được sử dụng nhiều trong thực tế, để sinh viên tốt nghiệp ra trường có khả năng đáp ứng yêu cầu của các doanh nghiệp, thì trường cần trang bị các mô hình cho sinh viên thực tập. Đặc biệt trong các môn học thực tập vận hành và bảo trì sửa chữa máy CNC</a:t>
            </a:r>
            <a:r>
              <a:rPr lang="en-US" sz="2400" dirty="0" smtClean="0">
                <a:latin typeface="Tahoma" panose="020B0604030504040204" pitchFamily="34" charset="0"/>
                <a:ea typeface="Tahoma" panose="020B0604030504040204" pitchFamily="34" charset="0"/>
                <a:cs typeface="Tahoma" panose="020B0604030504040204" pitchFamily="34" charset="0"/>
              </a:rPr>
              <a:t>.</a:t>
            </a:r>
          </a:p>
        </p:txBody>
      </p:sp>
      <p:sp>
        <p:nvSpPr>
          <p:cNvPr id="3" name="Rectangle 2"/>
          <p:cNvSpPr/>
          <p:nvPr/>
        </p:nvSpPr>
        <p:spPr>
          <a:xfrm>
            <a:off x="4343400" y="1219200"/>
            <a:ext cx="3903633" cy="461665"/>
          </a:xfrm>
          <a:prstGeom prst="rect">
            <a:avLst/>
          </a:prstGeom>
        </p:spPr>
        <p:txBody>
          <a:bodyPr wrap="none">
            <a:spAutoFit/>
          </a:bodyPr>
          <a:lstStyle/>
          <a:p>
            <a:r>
              <a:rPr lang="en-US" sz="2400" b="1" dirty="0">
                <a:solidFill>
                  <a:srgbClr val="3333CC"/>
                </a:solidFill>
                <a:latin typeface="Tahoma" panose="020B0604030504040204" pitchFamily="34" charset="0"/>
                <a:ea typeface="Tahoma" panose="020B0604030504040204" pitchFamily="34" charset="0"/>
                <a:cs typeface="Tahoma" panose="020B0604030504040204" pitchFamily="34" charset="0"/>
              </a:rPr>
              <a:t>Tính cấp thiết của đề tài</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6766" y="2057400"/>
            <a:ext cx="4826434" cy="3639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2766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43600" y="2209800"/>
            <a:ext cx="5486400" cy="1938992"/>
          </a:xfrm>
          <a:prstGeom prst="rect">
            <a:avLst/>
          </a:prstGeom>
        </p:spPr>
        <p:txBody>
          <a:bodyPr wrap="square">
            <a:spAutoFit/>
          </a:bodyPr>
          <a:lstStyle/>
          <a:p>
            <a:pPr algn="just"/>
            <a:r>
              <a:rPr lang="en-US" sz="2000" dirty="0">
                <a:latin typeface="Tahoma" panose="020B0604030504040204" pitchFamily="34" charset="0"/>
                <a:ea typeface="Tahoma" panose="020B0604030504040204" pitchFamily="34" charset="0"/>
                <a:cs typeface="Tahoma" panose="020B0604030504040204" pitchFamily="34" charset="0"/>
              </a:rPr>
              <a:t>- Từ yêu cầu đó, đòi hỏi phải có một mô hình máy phay CNC để giúp cho sinh viên, học sinh khoa Công nghệ Cơ khí hiểu được sơ đồ nguyên lý hoạt động, vận hành và sửa chữa phần cơ máy phay CNC, giúp các sinh viên tự tin hơn với công việc sau khi ra trường</a:t>
            </a:r>
          </a:p>
        </p:txBody>
      </p:sp>
      <p:sp>
        <p:nvSpPr>
          <p:cNvPr id="3" name="Rectangle 2"/>
          <p:cNvSpPr/>
          <p:nvPr/>
        </p:nvSpPr>
        <p:spPr>
          <a:xfrm>
            <a:off x="4343400" y="1219200"/>
            <a:ext cx="3903633" cy="461665"/>
          </a:xfrm>
          <a:prstGeom prst="rect">
            <a:avLst/>
          </a:prstGeom>
        </p:spPr>
        <p:txBody>
          <a:bodyPr wrap="none">
            <a:spAutoFit/>
          </a:bodyPr>
          <a:lstStyle/>
          <a:p>
            <a:r>
              <a:rPr lang="en-US" sz="2400" b="1" dirty="0">
                <a:solidFill>
                  <a:srgbClr val="3333CC"/>
                </a:solidFill>
                <a:latin typeface="Tahoma" panose="020B0604030504040204" pitchFamily="34" charset="0"/>
                <a:ea typeface="Tahoma" panose="020B0604030504040204" pitchFamily="34" charset="0"/>
                <a:cs typeface="Tahoma" panose="020B0604030504040204" pitchFamily="34" charset="0"/>
              </a:rPr>
              <a:t>Tính cấp thiết của đề tài</a:t>
            </a:r>
          </a:p>
        </p:txBody>
      </p:sp>
      <p:sp>
        <p:nvSpPr>
          <p:cNvPr id="4" name="Rectangle 3"/>
          <p:cNvSpPr/>
          <p:nvPr/>
        </p:nvSpPr>
        <p:spPr>
          <a:xfrm>
            <a:off x="5937161" y="4236998"/>
            <a:ext cx="5340439" cy="1938992"/>
          </a:xfrm>
          <a:prstGeom prst="rect">
            <a:avLst/>
          </a:prstGeom>
        </p:spPr>
        <p:txBody>
          <a:bodyPr wrap="square">
            <a:spAutoFit/>
          </a:bodyPr>
          <a:lstStyle/>
          <a:p>
            <a:pPr algn="just">
              <a:lnSpc>
                <a:spcPct val="150000"/>
              </a:lnSpc>
              <a:spcAft>
                <a:spcPts val="0"/>
              </a:spcAft>
            </a:pPr>
            <a:r>
              <a:rPr lang="en-US" sz="2000" b="1" i="1" dirty="0" smtClean="0">
                <a:latin typeface="Tahoma" panose="020B0604030504040204" pitchFamily="34" charset="0"/>
                <a:ea typeface="Tahoma" panose="020B0604030504040204" pitchFamily="34" charset="0"/>
                <a:cs typeface="Tahoma" panose="020B0604030504040204" pitchFamily="34" charset="0"/>
              </a:rPr>
              <a:t>Mục tiêu: </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Tạo </a:t>
            </a:r>
            <a:r>
              <a:rPr lang="en-US" sz="2000" dirty="0">
                <a:solidFill>
                  <a:srgbClr val="006600"/>
                </a:solidFill>
                <a:latin typeface="Tahoma" panose="020B0604030504040204" pitchFamily="34" charset="0"/>
                <a:ea typeface="Tahoma" panose="020B0604030504040204" pitchFamily="34" charset="0"/>
                <a:cs typeface="Tahoma" panose="020B0604030504040204" pitchFamily="34" charset="0"/>
              </a:rPr>
              <a:t>ra thiết bị phục vụ giảng dạy và học tập cho ngành Công nghệ kỹ thuật cơ khí và ngành Kỹ thuật </a:t>
            </a:r>
            <a:r>
              <a:rPr lang="en-US" sz="2000" dirty="0" err="1">
                <a:solidFill>
                  <a:srgbClr val="006600"/>
                </a:solidFill>
                <a:latin typeface="Tahoma" panose="020B0604030504040204" pitchFamily="34" charset="0"/>
                <a:ea typeface="Tahoma" panose="020B0604030504040204" pitchFamily="34" charset="0"/>
                <a:cs typeface="Tahoma" panose="020B0604030504040204" pitchFamily="34" charset="0"/>
              </a:rPr>
              <a:t>bảo</a:t>
            </a:r>
            <a:r>
              <a:rPr lang="en-US" sz="2000" dirty="0">
                <a:solidFill>
                  <a:srgbClr val="006600"/>
                </a:solidFill>
                <a:latin typeface="Tahoma" panose="020B0604030504040204" pitchFamily="34" charset="0"/>
                <a:ea typeface="Tahoma" panose="020B0604030504040204" pitchFamily="34" charset="0"/>
                <a:cs typeface="Tahoma" panose="020B0604030504040204" pitchFamily="34" charset="0"/>
              </a:rPr>
              <a:t> </a:t>
            </a:r>
            <a:r>
              <a:rPr lang="en-US" sz="2000" dirty="0" err="1" smtClean="0">
                <a:solidFill>
                  <a:srgbClr val="006600"/>
                </a:solidFill>
                <a:latin typeface="Tahoma" panose="020B0604030504040204" pitchFamily="34" charset="0"/>
                <a:ea typeface="Tahoma" panose="020B0604030504040204" pitchFamily="34" charset="0"/>
                <a:cs typeface="Tahoma" panose="020B0604030504040204" pitchFamily="34" charset="0"/>
              </a:rPr>
              <a:t>trì</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 </a:t>
            </a:r>
            <a:r>
              <a:rPr lang="en-US" sz="2000" dirty="0" err="1" smtClean="0">
                <a:solidFill>
                  <a:srgbClr val="006600"/>
                </a:solidFill>
                <a:latin typeface="Tahoma" panose="020B0604030504040204" pitchFamily="34" charset="0"/>
                <a:ea typeface="Tahoma" panose="020B0604030504040204" pitchFamily="34" charset="0"/>
                <a:cs typeface="Tahoma" panose="020B0604030504040204" pitchFamily="34" charset="0"/>
              </a:rPr>
              <a:t>và</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 </a:t>
            </a:r>
            <a:r>
              <a:rPr lang="en-US" sz="2000" dirty="0" err="1" smtClean="0">
                <a:solidFill>
                  <a:srgbClr val="006600"/>
                </a:solidFill>
                <a:latin typeface="Tahoma" panose="020B0604030504040204" pitchFamily="34" charset="0"/>
                <a:ea typeface="Tahoma" panose="020B0604030504040204" pitchFamily="34" charset="0"/>
                <a:cs typeface="Tahoma" panose="020B0604030504040204" pitchFamily="34" charset="0"/>
              </a:rPr>
              <a:t>sửa</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 </a:t>
            </a:r>
            <a:r>
              <a:rPr lang="en-US" sz="2000" dirty="0" err="1" smtClean="0">
                <a:solidFill>
                  <a:srgbClr val="006600"/>
                </a:solidFill>
                <a:latin typeface="Tahoma" panose="020B0604030504040204" pitchFamily="34" charset="0"/>
                <a:ea typeface="Tahoma" panose="020B0604030504040204" pitchFamily="34" charset="0"/>
                <a:cs typeface="Tahoma" panose="020B0604030504040204" pitchFamily="34" charset="0"/>
              </a:rPr>
              <a:t>chữa</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 </a:t>
            </a:r>
            <a:r>
              <a:rPr lang="en-US" sz="2000" dirty="0" err="1" smtClean="0">
                <a:solidFill>
                  <a:srgbClr val="006600"/>
                </a:solidFill>
                <a:latin typeface="Tahoma" panose="020B0604030504040204" pitchFamily="34" charset="0"/>
                <a:ea typeface="Tahoma" panose="020B0604030504040204" pitchFamily="34" charset="0"/>
                <a:cs typeface="Tahoma" panose="020B0604030504040204" pitchFamily="34" charset="0"/>
              </a:rPr>
              <a:t>máy</a:t>
            </a:r>
            <a:r>
              <a:rPr lang="en-US" sz="2000" dirty="0" smtClean="0">
                <a:solidFill>
                  <a:srgbClr val="006600"/>
                </a:solidFill>
                <a:latin typeface="Tahoma" panose="020B0604030504040204" pitchFamily="34" charset="0"/>
                <a:ea typeface="Tahoma" panose="020B0604030504040204" pitchFamily="34" charset="0"/>
                <a:cs typeface="Tahoma" panose="020B0604030504040204" pitchFamily="34" charset="0"/>
              </a:rPr>
              <a:t> </a:t>
            </a:r>
            <a:r>
              <a:rPr lang="en-US" sz="2000" dirty="0">
                <a:solidFill>
                  <a:srgbClr val="006600"/>
                </a:solidFill>
                <a:latin typeface="Tahoma" panose="020B0604030504040204" pitchFamily="34" charset="0"/>
                <a:ea typeface="Tahoma" panose="020B0604030504040204" pitchFamily="34" charset="0"/>
                <a:cs typeface="Tahoma" panose="020B0604030504040204" pitchFamily="34" charset="0"/>
              </a:rPr>
              <a:t>CNC của khoa Công nghệ Cơ khí.</a:t>
            </a:r>
            <a:endParaRPr lang="en-US" sz="2000" dirty="0">
              <a:solidFill>
                <a:srgbClr val="006600"/>
              </a:solidFill>
              <a:effectLst/>
              <a:latin typeface="Tahoma" panose="020B0604030504040204" pitchFamily="34" charset="0"/>
              <a:ea typeface="Tahoma" panose="020B0604030504040204" pitchFamily="34" charset="0"/>
              <a:cs typeface="Tahoma" panose="020B0604030504040204" pitchFamily="34" charset="0"/>
            </a:endParaRPr>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8629"/>
            <a:ext cx="5175969" cy="3875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26640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43400" y="1219200"/>
            <a:ext cx="4065537" cy="461665"/>
          </a:xfrm>
          <a:prstGeom prst="rect">
            <a:avLst/>
          </a:prstGeom>
        </p:spPr>
        <p:txBody>
          <a:bodyPr wrap="none">
            <a:spAutoFit/>
          </a:bodyPr>
          <a:lstStyle/>
          <a:p>
            <a:r>
              <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rPr>
              <a:t>Phương pháp nghiên cứu</a:t>
            </a:r>
          </a:p>
        </p:txBody>
      </p:sp>
      <p:sp>
        <p:nvSpPr>
          <p:cNvPr id="3" name="Rectangle 2"/>
          <p:cNvSpPr/>
          <p:nvPr/>
        </p:nvSpPr>
        <p:spPr>
          <a:xfrm>
            <a:off x="4572000" y="1981200"/>
            <a:ext cx="6781800" cy="4093428"/>
          </a:xfrm>
          <a:prstGeom prst="rect">
            <a:avLst/>
          </a:prstGeom>
        </p:spPr>
        <p:txBody>
          <a:bodyPr wrap="square">
            <a:spAutoFit/>
          </a:bodyPr>
          <a:lstStyle/>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Tham khảo các tài liệu có liên quan tới máy phay CNC</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Khảo sát các máy phay CNC có trên thị trường như: máy phay CNC Fanuc, Emco.</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Khảo sát cấu trúc của máy phay </a:t>
            </a:r>
            <a:r>
              <a:rPr lang="en-US" sz="2000" dirty="0" smtClean="0">
                <a:latin typeface="Tahoma" panose="020B0604030504040204" pitchFamily="34" charset="0"/>
                <a:ea typeface="Tahoma" panose="020B0604030504040204" pitchFamily="34" charset="0"/>
                <a:cs typeface="Tahoma" panose="020B0604030504040204" pitchFamily="34" charset="0"/>
              </a:rPr>
              <a:t>CNC </a:t>
            </a:r>
            <a:r>
              <a:rPr lang="en-US" sz="2000" dirty="0">
                <a:latin typeface="Tahoma" panose="020B0604030504040204" pitchFamily="34" charset="0"/>
                <a:ea typeface="Tahoma" panose="020B0604030504040204" pitchFamily="34" charset="0"/>
                <a:cs typeface="Tahoma" panose="020B0604030504040204" pitchFamily="34" charset="0"/>
              </a:rPr>
              <a:t>Emco.</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Thi công phần cơ máy phay CNC.</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Lập trình và thử nghiệm máy phay CNC.</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Lấy ý kiến của giảng viên.</a:t>
            </a:r>
          </a:p>
          <a:p>
            <a:pPr algn="just">
              <a:lnSpc>
                <a:spcPct val="150000"/>
              </a:lnSpc>
              <a:spcAft>
                <a:spcPts val="0"/>
              </a:spcAft>
            </a:pPr>
            <a:r>
              <a:rPr lang="en-US" sz="2000" dirty="0">
                <a:latin typeface="Tahoma" panose="020B0604030504040204" pitchFamily="34" charset="0"/>
                <a:ea typeface="Tahoma" panose="020B0604030504040204" pitchFamily="34" charset="0"/>
                <a:cs typeface="Tahoma" panose="020B0604030504040204" pitchFamily="34" charset="0"/>
              </a:rPr>
              <a:t>- Viết bài hướng dẫn thực hành.</a:t>
            </a:r>
          </a:p>
          <a:p>
            <a:r>
              <a:rPr lang="en-US" sz="2000" dirty="0">
                <a:latin typeface="Tahoma" panose="020B0604030504040204" pitchFamily="34" charset="0"/>
                <a:ea typeface="Tahoma" panose="020B0604030504040204" pitchFamily="34" charset="0"/>
                <a:cs typeface="Tahoma" panose="020B0604030504040204" pitchFamily="34" charset="0"/>
              </a:rPr>
              <a:t>- Báo cáo kết quả.</a:t>
            </a:r>
          </a:p>
        </p:txBody>
      </p:sp>
      <p:pic>
        <p:nvPicPr>
          <p:cNvPr id="5122" name="Picture 2" descr="Káº¿t quáº£ hÃ¬nh áº£nh cho cnc emc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3000" y="2133600"/>
            <a:ext cx="2603500" cy="3689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2707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62400" y="990600"/>
            <a:ext cx="3397084" cy="461665"/>
          </a:xfrm>
          <a:prstGeom prst="rect">
            <a:avLst/>
          </a:prstGeom>
        </p:spPr>
        <p:txBody>
          <a:bodyPr wrap="none">
            <a:spAutoFit/>
          </a:bodyPr>
          <a:lstStyle/>
          <a:p>
            <a:r>
              <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rPr>
              <a:t>Nội dung nghiên </a:t>
            </a:r>
            <a:r>
              <a:rPr lang="en-US" sz="2400" b="1" dirty="0" smtClean="0">
                <a:solidFill>
                  <a:srgbClr val="0000CC"/>
                </a:solidFill>
                <a:latin typeface="Tahoma" panose="020B0604030504040204" pitchFamily="34" charset="0"/>
                <a:ea typeface="Tahoma" panose="020B0604030504040204" pitchFamily="34" charset="0"/>
                <a:cs typeface="Tahoma" panose="020B0604030504040204" pitchFamily="34" charset="0"/>
              </a:rPr>
              <a:t>cứu</a:t>
            </a:r>
            <a:endPar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3581400" y="1452265"/>
            <a:ext cx="6934200" cy="4893647"/>
          </a:xfrm>
          <a:prstGeom prst="rect">
            <a:avLst/>
          </a:prstGeom>
        </p:spPr>
        <p:txBody>
          <a:bodyPr wrap="square">
            <a:spAutoFit/>
          </a:bodyPr>
          <a:lstStyle/>
          <a:p>
            <a:pPr algn="just">
              <a:lnSpc>
                <a:spcPct val="150000"/>
              </a:lnSpc>
              <a:spcAft>
                <a:spcPts val="0"/>
              </a:spcAft>
            </a:pPr>
            <a:r>
              <a:rPr lang="en-US" sz="1600" i="1" dirty="0">
                <a:latin typeface="Tahoma" panose="020B0604030504040204" pitchFamily="34" charset="0"/>
                <a:ea typeface="Tahoma" panose="020B0604030504040204" pitchFamily="34" charset="0"/>
                <a:cs typeface="Tahoma" panose="020B0604030504040204" pitchFamily="34" charset="0"/>
              </a:rPr>
              <a:t>Phần nội dung:</a:t>
            </a:r>
            <a:endParaRPr lang="en-US" sz="16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spcAft>
                <a:spcPts val="0"/>
              </a:spcAft>
            </a:pPr>
            <a:r>
              <a:rPr lang="en-US" sz="1600" dirty="0">
                <a:latin typeface="Tahoma" panose="020B0604030504040204" pitchFamily="34" charset="0"/>
                <a:ea typeface="Tahoma" panose="020B0604030504040204" pitchFamily="34" charset="0"/>
                <a:cs typeface="Tahoma" panose="020B0604030504040204" pitchFamily="34" charset="0"/>
              </a:rPr>
              <a:t>Chương 1: Tổng quan</a:t>
            </a:r>
          </a:p>
          <a:p>
            <a:pPr marL="457200"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1.1</a:t>
            </a:r>
            <a:r>
              <a:rPr lang="en-US" sz="1600" dirty="0">
                <a:latin typeface="Tahoma" panose="020B0604030504040204" pitchFamily="34" charset="0"/>
                <a:ea typeface="Tahoma" panose="020B0604030504040204" pitchFamily="34" charset="0"/>
                <a:cs typeface="Tahoma" panose="020B0604030504040204" pitchFamily="34" charset="0"/>
              </a:rPr>
              <a:t>. Cơ sở lý thuyết</a:t>
            </a:r>
          </a:p>
          <a:p>
            <a:pPr marL="457200"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1.2</a:t>
            </a:r>
            <a:r>
              <a:rPr lang="en-US" sz="1600" dirty="0">
                <a:latin typeface="Tahoma" panose="020B0604030504040204" pitchFamily="34" charset="0"/>
                <a:ea typeface="Tahoma" panose="020B0604030504040204" pitchFamily="34" charset="0"/>
                <a:cs typeface="Tahoma" panose="020B0604030504040204" pitchFamily="34" charset="0"/>
              </a:rPr>
              <a:t>. Thực trạng nghiên cứu</a:t>
            </a:r>
          </a:p>
          <a:p>
            <a:pPr algn="just">
              <a:lnSpc>
                <a:spcPct val="150000"/>
              </a:lnSpc>
              <a:spcAft>
                <a:spcPts val="0"/>
              </a:spcAft>
            </a:pPr>
            <a:r>
              <a:rPr lang="en-US" sz="1600" dirty="0">
                <a:latin typeface="Tahoma" panose="020B0604030504040204" pitchFamily="34" charset="0"/>
                <a:ea typeface="Tahoma" panose="020B0604030504040204" pitchFamily="34" charset="0"/>
                <a:cs typeface="Tahoma" panose="020B0604030504040204" pitchFamily="34" charset="0"/>
              </a:rPr>
              <a:t>Chương 2: Thi công phần cơ máy phay CNC</a:t>
            </a:r>
          </a:p>
          <a:p>
            <a:pPr algn="just">
              <a:lnSpc>
                <a:spcPct val="150000"/>
              </a:lnSpc>
              <a:spcAft>
                <a:spcPts val="0"/>
              </a:spcAft>
            </a:pPr>
            <a:r>
              <a:rPr lang="en-US" sz="1600" dirty="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2.1</a:t>
            </a:r>
            <a:r>
              <a:rPr lang="en-US" sz="1600" dirty="0">
                <a:latin typeface="Tahoma" panose="020B0604030504040204" pitchFamily="34" charset="0"/>
                <a:ea typeface="Tahoma" panose="020B0604030504040204" pitchFamily="34" charset="0"/>
                <a:cs typeface="Tahoma" panose="020B0604030504040204" pitchFamily="34" charset="0"/>
              </a:rPr>
              <a:t>. Thiết kế sơ đồ nguyên lý hoạt động của máy</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2.2</a:t>
            </a:r>
            <a:r>
              <a:rPr lang="en-US" sz="1600" dirty="0">
                <a:latin typeface="Tahoma" panose="020B0604030504040204" pitchFamily="34" charset="0"/>
                <a:ea typeface="Tahoma" panose="020B0604030504040204" pitchFamily="34" charset="0"/>
                <a:cs typeface="Tahoma" panose="020B0604030504040204" pitchFamily="34" charset="0"/>
              </a:rPr>
              <a:t>. Tính toán và thiết kế thân máy</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2.3</a:t>
            </a:r>
            <a:r>
              <a:rPr lang="en-US" sz="1600" dirty="0">
                <a:latin typeface="Tahoma" panose="020B0604030504040204" pitchFamily="34" charset="0"/>
                <a:ea typeface="Tahoma" panose="020B0604030504040204" pitchFamily="34" charset="0"/>
                <a:cs typeface="Tahoma" panose="020B0604030504040204" pitchFamily="34" charset="0"/>
              </a:rPr>
              <a:t>. </a:t>
            </a:r>
            <a:r>
              <a:rPr lang="en-US" sz="1600" dirty="0" smtClean="0">
                <a:latin typeface="Tahoma" panose="020B0604030504040204" pitchFamily="34" charset="0"/>
                <a:ea typeface="Tahoma" panose="020B0604030504040204" pitchFamily="34" charset="0"/>
                <a:cs typeface="Tahoma" panose="020B0604030504040204" pitchFamily="34" charset="0"/>
              </a:rPr>
              <a:t>Gia công </a:t>
            </a:r>
            <a:r>
              <a:rPr lang="en-US" sz="1600" dirty="0">
                <a:latin typeface="Tahoma" panose="020B0604030504040204" pitchFamily="34" charset="0"/>
                <a:ea typeface="Tahoma" panose="020B0604030504040204" pitchFamily="34" charset="0"/>
                <a:cs typeface="Tahoma" panose="020B0604030504040204" pitchFamily="34" charset="0"/>
              </a:rPr>
              <a:t>các chi tiết thân máy</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2.4</a:t>
            </a:r>
            <a:r>
              <a:rPr lang="en-US" sz="1600" dirty="0">
                <a:latin typeface="Tahoma" panose="020B0604030504040204" pitchFamily="34" charset="0"/>
                <a:ea typeface="Tahoma" panose="020B0604030504040204" pitchFamily="34" charset="0"/>
                <a:cs typeface="Tahoma" panose="020B0604030504040204" pitchFamily="34" charset="0"/>
              </a:rPr>
              <a:t>. Lắp ráp và hoàn chỉnh toàn bộ máy</a:t>
            </a:r>
          </a:p>
          <a:p>
            <a:pPr algn="just">
              <a:lnSpc>
                <a:spcPct val="150000"/>
              </a:lnSpc>
              <a:spcAft>
                <a:spcPts val="0"/>
              </a:spcAft>
            </a:pPr>
            <a:r>
              <a:rPr lang="en-US" sz="1600" i="1" dirty="0">
                <a:latin typeface="Tahoma" panose="020B0604030504040204" pitchFamily="34" charset="0"/>
                <a:ea typeface="Tahoma" panose="020B0604030504040204" pitchFamily="34" charset="0"/>
                <a:cs typeface="Tahoma" panose="020B0604030504040204" pitchFamily="34" charset="0"/>
              </a:rPr>
              <a:t>Phần tổng kết:</a:t>
            </a:r>
            <a:endParaRPr lang="en-US" sz="16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1</a:t>
            </a:r>
            <a:r>
              <a:rPr lang="en-US" sz="1600" dirty="0">
                <a:latin typeface="Tahoma" panose="020B0604030504040204" pitchFamily="34" charset="0"/>
                <a:ea typeface="Tahoma" panose="020B0604030504040204" pitchFamily="34" charset="0"/>
                <a:cs typeface="Tahoma" panose="020B0604030504040204" pitchFamily="34" charset="0"/>
              </a:rPr>
              <a:t>. Kết quả đạt được</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2</a:t>
            </a:r>
            <a:r>
              <a:rPr lang="en-US" sz="1600" dirty="0">
                <a:latin typeface="Tahoma" panose="020B0604030504040204" pitchFamily="34" charset="0"/>
                <a:ea typeface="Tahoma" panose="020B0604030504040204" pitchFamily="34" charset="0"/>
                <a:cs typeface="Tahoma" panose="020B0604030504040204" pitchFamily="34" charset="0"/>
              </a:rPr>
              <a:t>. Kết luận</a:t>
            </a:r>
          </a:p>
          <a:p>
            <a:pPr algn="just">
              <a:lnSpc>
                <a:spcPct val="150000"/>
              </a:lnSpc>
              <a:spcAft>
                <a:spcPts val="0"/>
              </a:spcAft>
            </a:pPr>
            <a:r>
              <a:rPr lang="en-US" sz="1600" dirty="0" smtClean="0">
                <a:latin typeface="Tahoma" panose="020B0604030504040204" pitchFamily="34" charset="0"/>
                <a:ea typeface="Tahoma" panose="020B0604030504040204" pitchFamily="34" charset="0"/>
                <a:cs typeface="Tahoma" panose="020B0604030504040204" pitchFamily="34" charset="0"/>
              </a:rPr>
              <a:t>	3</a:t>
            </a:r>
            <a:r>
              <a:rPr lang="en-US" sz="1600" dirty="0">
                <a:latin typeface="Tahoma" panose="020B0604030504040204" pitchFamily="34" charset="0"/>
                <a:ea typeface="Tahoma" panose="020B0604030504040204" pitchFamily="34" charset="0"/>
                <a:cs typeface="Tahoma" panose="020B0604030504040204" pitchFamily="34" charset="0"/>
              </a:rPr>
              <a:t>. Đề nghị</a:t>
            </a:r>
            <a:endParaRPr lang="en-US" sz="1600"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254777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95800" y="1143000"/>
            <a:ext cx="2876108" cy="461665"/>
          </a:xfrm>
          <a:prstGeom prst="rect">
            <a:avLst/>
          </a:prstGeom>
        </p:spPr>
        <p:txBody>
          <a:bodyPr wrap="none">
            <a:spAutoFit/>
          </a:bodyPr>
          <a:lstStyle/>
          <a:p>
            <a:r>
              <a:rPr lang="en-US" sz="2400" b="1" dirty="0" smtClean="0">
                <a:solidFill>
                  <a:srgbClr val="0000CC"/>
                </a:solidFill>
                <a:latin typeface="Tahoma" panose="020B0604030504040204" pitchFamily="34" charset="0"/>
                <a:ea typeface="Tahoma" panose="020B0604030504040204" pitchFamily="34" charset="0"/>
                <a:cs typeface="Tahoma" panose="020B0604030504040204" pitchFamily="34" charset="0"/>
              </a:rPr>
              <a:t>Tiến </a:t>
            </a:r>
            <a:r>
              <a:rPr lang="en-US" sz="2400" b="1" dirty="0">
                <a:solidFill>
                  <a:srgbClr val="0000CC"/>
                </a:solidFill>
                <a:latin typeface="Tahoma" panose="020B0604030504040204" pitchFamily="34" charset="0"/>
                <a:ea typeface="Tahoma" panose="020B0604030504040204" pitchFamily="34" charset="0"/>
                <a:cs typeface="Tahoma" panose="020B0604030504040204" pitchFamily="34" charset="0"/>
              </a:rPr>
              <a:t>độ thực hiện</a:t>
            </a:r>
            <a:endParaRPr lang="en-US" sz="2400" dirty="0"/>
          </a:p>
        </p:txBody>
      </p:sp>
      <p:graphicFrame>
        <p:nvGraphicFramePr>
          <p:cNvPr id="3" name="Table 2"/>
          <p:cNvGraphicFramePr>
            <a:graphicFrameLocks noGrp="1"/>
          </p:cNvGraphicFramePr>
          <p:nvPr>
            <p:extLst>
              <p:ext uri="{D42A27DB-BD31-4B8C-83A1-F6EECF244321}">
                <p14:modId xmlns:p14="http://schemas.microsoft.com/office/powerpoint/2010/main" val="1731620412"/>
              </p:ext>
            </p:extLst>
          </p:nvPr>
        </p:nvGraphicFramePr>
        <p:xfrm>
          <a:off x="914400" y="1590713"/>
          <a:ext cx="10439400" cy="3848545"/>
        </p:xfrm>
        <a:graphic>
          <a:graphicData uri="http://schemas.openxmlformats.org/drawingml/2006/table">
            <a:tbl>
              <a:tblPr>
                <a:tableStyleId>{5C22544A-7EE6-4342-B048-85BDC9FD1C3A}</a:tableStyleId>
              </a:tblPr>
              <a:tblGrid>
                <a:gridCol w="910135"/>
                <a:gridCol w="3547457"/>
                <a:gridCol w="3983132"/>
                <a:gridCol w="1998676"/>
              </a:tblGrid>
              <a:tr h="457200">
                <a:tc>
                  <a:txBody>
                    <a:bodyPr/>
                    <a:lstStyle/>
                    <a:p>
                      <a:pPr algn="ctr">
                        <a:lnSpc>
                          <a:spcPct val="107000"/>
                        </a:lnSpc>
                        <a:spcAft>
                          <a:spcPts val="0"/>
                        </a:spcAft>
                      </a:pPr>
                      <a:r>
                        <a:rPr lang="en-US" sz="2000" b="1" dirty="0">
                          <a:effectLst/>
                        </a:rPr>
                        <a:t> </a:t>
                      </a:r>
                    </a:p>
                    <a:p>
                      <a:pPr algn="ctr">
                        <a:lnSpc>
                          <a:spcPct val="107000"/>
                        </a:lnSpc>
                        <a:spcAft>
                          <a:spcPts val="0"/>
                        </a:spcAft>
                      </a:pPr>
                      <a:r>
                        <a:rPr lang="en-US" sz="2000" b="1" dirty="0">
                          <a:effectLst/>
                        </a:rPr>
                        <a:t>STT</a:t>
                      </a:r>
                    </a:p>
                    <a:p>
                      <a:pPr algn="ctr">
                        <a:lnSpc>
                          <a:spcPct val="107000"/>
                        </a:lnSpc>
                        <a:spcAft>
                          <a:spcPts val="0"/>
                        </a:spcAft>
                      </a:pPr>
                      <a:r>
                        <a:rPr lang="en-US" sz="2000" b="1" dirty="0">
                          <a:effectLst/>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c>
                  <a:txBody>
                    <a:bodyPr/>
                    <a:lstStyle/>
                    <a:p>
                      <a:pPr algn="ctr">
                        <a:lnSpc>
                          <a:spcPct val="107000"/>
                        </a:lnSpc>
                        <a:spcAft>
                          <a:spcPts val="0"/>
                        </a:spcAft>
                      </a:pPr>
                      <a:r>
                        <a:rPr lang="en-US" sz="2000" b="1" dirty="0">
                          <a:effectLst/>
                        </a:rPr>
                        <a:t>Các nội dung, công việc</a:t>
                      </a:r>
                    </a:p>
                    <a:p>
                      <a:pPr algn="ctr">
                        <a:lnSpc>
                          <a:spcPct val="107000"/>
                        </a:lnSpc>
                        <a:spcAft>
                          <a:spcPts val="0"/>
                        </a:spcAft>
                      </a:pPr>
                      <a:r>
                        <a:rPr lang="en-US" sz="2000" b="1" dirty="0">
                          <a:effectLst/>
                        </a:rPr>
                        <a:t>thực hiện</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c>
                  <a:txBody>
                    <a:bodyPr/>
                    <a:lstStyle/>
                    <a:p>
                      <a:pPr algn="ctr">
                        <a:lnSpc>
                          <a:spcPct val="107000"/>
                        </a:lnSpc>
                        <a:spcAft>
                          <a:spcPts val="0"/>
                        </a:spcAft>
                      </a:pPr>
                      <a:r>
                        <a:rPr lang="en-US" sz="2000" b="1" dirty="0">
                          <a:effectLst/>
                        </a:rPr>
                        <a:t>Sản phẩm</a:t>
                      </a:r>
                    </a:p>
                    <a:p>
                      <a:pPr algn="ctr">
                        <a:lnSpc>
                          <a:spcPct val="107000"/>
                        </a:lnSpc>
                        <a:spcAft>
                          <a:spcPts val="0"/>
                        </a:spcAft>
                      </a:pPr>
                      <a:r>
                        <a:rPr lang="en-US" sz="2000" b="1" dirty="0">
                          <a:effectLst/>
                        </a:rPr>
                        <a:t> </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c>
                  <a:txBody>
                    <a:bodyPr/>
                    <a:lstStyle/>
                    <a:p>
                      <a:pPr algn="ctr">
                        <a:lnSpc>
                          <a:spcPct val="107000"/>
                        </a:lnSpc>
                        <a:spcAft>
                          <a:spcPts val="0"/>
                        </a:spcAft>
                      </a:pPr>
                      <a:r>
                        <a:rPr lang="en-US" sz="2000" b="1" dirty="0">
                          <a:effectLst/>
                        </a:rPr>
                        <a:t>Thời gian</a:t>
                      </a:r>
                    </a:p>
                    <a:p>
                      <a:pPr algn="ctr">
                        <a:lnSpc>
                          <a:spcPct val="107000"/>
                        </a:lnSpc>
                        <a:spcAft>
                          <a:spcPts val="0"/>
                        </a:spcAft>
                      </a:pPr>
                      <a:r>
                        <a:rPr lang="en-US" sz="2000" b="1" dirty="0">
                          <a:effectLst/>
                        </a:rPr>
                        <a:t>(bắt đầu-kết thúc)</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60000"/>
                        <a:lumOff val="40000"/>
                      </a:schemeClr>
                    </a:solidFill>
                  </a:tcPr>
                </a:tc>
              </a:tr>
              <a:tr h="1090295">
                <a:tc>
                  <a:txBody>
                    <a:bodyPr/>
                    <a:lstStyle/>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2</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3</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4</a:t>
                      </a:r>
                    </a:p>
                    <a:p>
                      <a:pPr algn="just">
                        <a:lnSpc>
                          <a:spcPct val="107000"/>
                        </a:lnSpc>
                        <a:spcBef>
                          <a:spcPts val="600"/>
                        </a:spcBef>
                        <a:spcAft>
                          <a:spcPts val="0"/>
                        </a:spcAft>
                      </a:pPr>
                      <a:r>
                        <a:rPr lang="vi-VN" sz="1600" dirty="0">
                          <a:effectLst/>
                          <a:latin typeface="Tahoma" panose="020B0604030504040204" pitchFamily="34" charset="0"/>
                          <a:ea typeface="Tahoma" panose="020B0604030504040204" pitchFamily="34" charset="0"/>
                          <a:cs typeface="Tahoma" panose="020B0604030504040204" pitchFamily="34" charset="0"/>
                        </a:rPr>
                        <a:t> </a:t>
                      </a:r>
                      <a:endParaRPr lang="en-US" sz="16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08/2018 –  09/2018</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10/2018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11/2018 –  01/2019</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02/2019 –  03/2019</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Đặt mua thiết bị</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Thiết kế sơ đồ nguyên lý hoạt động của máy</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Tính toán và thiết kế thân máy</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smtClean="0">
                          <a:effectLst/>
                          <a:latin typeface="Tahoma" panose="020B0604030504040204" pitchFamily="34" charset="0"/>
                          <a:ea typeface="Tahoma" panose="020B0604030504040204" pitchFamily="34" charset="0"/>
                          <a:cs typeface="Tahoma" panose="020B0604030504040204" pitchFamily="34" charset="0"/>
                        </a:rPr>
                        <a:t>Gia </a:t>
                      </a:r>
                      <a:r>
                        <a:rPr lang="en-US" sz="1600" dirty="0">
                          <a:effectLst/>
                          <a:latin typeface="Tahoma" panose="020B0604030504040204" pitchFamily="34" charset="0"/>
                          <a:ea typeface="Tahoma" panose="020B0604030504040204" pitchFamily="34" charset="0"/>
                          <a:cs typeface="Tahoma" panose="020B0604030504040204" pitchFamily="34" charset="0"/>
                        </a:rPr>
                        <a:t>công</a:t>
                      </a:r>
                      <a:r>
                        <a:rPr lang="en-US" sz="1600" dirty="0" smtClean="0">
                          <a:effectLst/>
                          <a:latin typeface="Tahoma" panose="020B0604030504040204" pitchFamily="34" charset="0"/>
                          <a:ea typeface="Tahoma" panose="020B0604030504040204" pitchFamily="34" charset="0"/>
                          <a:cs typeface="Tahoma" panose="020B0604030504040204" pitchFamily="34" charset="0"/>
                        </a:rPr>
                        <a:t>, </a:t>
                      </a:r>
                      <a:r>
                        <a:rPr lang="en-US" sz="1600" dirty="0">
                          <a:effectLst/>
                          <a:latin typeface="Tahoma" panose="020B0604030504040204" pitchFamily="34" charset="0"/>
                          <a:ea typeface="Tahoma" panose="020B0604030504040204" pitchFamily="34" charset="0"/>
                          <a:cs typeface="Tahoma" panose="020B0604030504040204" pitchFamily="34" charset="0"/>
                        </a:rPr>
                        <a:t>lắp ráp các chi tiết thân máy</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Viết bài thực hành</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Viết báo cáo tổng kết</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Viết hướng dẫn sử dụng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2 tháng</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1 tháng</a:t>
                      </a:r>
                    </a:p>
                    <a:p>
                      <a:pPr algn="just">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3 tháng</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2 tháng</a:t>
                      </a:r>
                    </a:p>
                    <a:p>
                      <a:pPr algn="ctr">
                        <a:lnSpc>
                          <a:spcPct val="107000"/>
                        </a:lnSpc>
                        <a:spcAft>
                          <a:spcPts val="0"/>
                        </a:spcAft>
                      </a:pPr>
                      <a:r>
                        <a:rPr lang="en-US" sz="1600" dirty="0">
                          <a:effectLst/>
                          <a:latin typeface="Tahoma" panose="020B0604030504040204" pitchFamily="34" charset="0"/>
                          <a:ea typeface="Tahoma" panose="020B0604030504040204" pitchFamily="34" charset="0"/>
                          <a:cs typeface="Tahoma" panose="020B0604030504040204" pitchFamily="34" charset="0"/>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880913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52800" y="1143000"/>
            <a:ext cx="6343403" cy="461665"/>
          </a:xfrm>
          <a:prstGeom prst="rect">
            <a:avLst/>
          </a:prstGeom>
        </p:spPr>
        <p:txBody>
          <a:bodyPr wrap="none">
            <a:spAutoFit/>
          </a:bodyPr>
          <a:lstStyle/>
          <a:p>
            <a:r>
              <a:rPr lang="en-US" sz="2400" b="1" dirty="0" smtClean="0">
                <a:solidFill>
                  <a:srgbClr val="0000CC"/>
                </a:solidFill>
                <a:latin typeface="Tahoma" panose="020B0604030504040204" pitchFamily="34" charset="0"/>
                <a:ea typeface="Tahoma" panose="020B0604030504040204" pitchFamily="34" charset="0"/>
                <a:cs typeface="Tahoma" panose="020B0604030504040204" pitchFamily="34" charset="0"/>
              </a:rPr>
              <a:t>Mô hình máy phay CNC dự kiến thi công</a:t>
            </a:r>
            <a:endParaRPr lang="en-US" sz="2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1604665"/>
            <a:ext cx="3810000" cy="3810000"/>
          </a:xfrm>
          <a:prstGeom prst="rect">
            <a:avLst/>
          </a:prstGeom>
        </p:spPr>
      </p:pic>
      <p:sp>
        <p:nvSpPr>
          <p:cNvPr id="5" name="Rectangle 4"/>
          <p:cNvSpPr/>
          <p:nvPr/>
        </p:nvSpPr>
        <p:spPr>
          <a:xfrm>
            <a:off x="1645602" y="5432836"/>
            <a:ext cx="8024954" cy="923330"/>
          </a:xfrm>
          <a:prstGeom prst="rect">
            <a:avLst/>
          </a:prstGeom>
        </p:spPr>
        <p:txBody>
          <a:bodyPr wrap="none">
            <a:spAutoFit/>
          </a:bodyPr>
          <a:lstStyle/>
          <a:p>
            <a:pPr algn="just">
              <a:lnSpc>
                <a:spcPct val="150000"/>
              </a:lnSpc>
              <a:spcAft>
                <a:spcPts val="0"/>
              </a:spcAft>
            </a:pPr>
            <a:r>
              <a:rPr lang="en-US" dirty="0" smtClean="0">
                <a:latin typeface="Tahoma" panose="020B0604030504040204" pitchFamily="34" charset="0"/>
                <a:ea typeface="Tahoma" panose="020B0604030504040204" pitchFamily="34" charset="0"/>
                <a:cs typeface="Tahoma" panose="020B0604030504040204" pitchFamily="34" charset="0"/>
              </a:rPr>
              <a:t>- Khoảng cách di chuyển băng máy 300-400 mm</a:t>
            </a:r>
          </a:p>
          <a:p>
            <a:pPr algn="just">
              <a:lnSpc>
                <a:spcPct val="150000"/>
              </a:lnSpc>
              <a:spcAft>
                <a:spcPts val="0"/>
              </a:spcAft>
            </a:pPr>
            <a:r>
              <a:rPr lang="en-US" dirty="0" smtClean="0">
                <a:latin typeface="Tahoma" panose="020B0604030504040204" pitchFamily="34" charset="0"/>
                <a:ea typeface="Tahoma" panose="020B0604030504040204" pitchFamily="34" charset="0"/>
                <a:cs typeface="Tahoma" panose="020B0604030504040204" pitchFamily="34" charset="0"/>
              </a:rPr>
              <a:t>- Kích thước toàn bộ máy (Dài x Rộng x Cao): 1000mm X 1000mm X1700mm</a:t>
            </a:r>
            <a:endParaRPr lang="en-US" dirty="0">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Káº¿t quáº£ hÃ¬nh áº£nh cho cnc emco conce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95831" y="1924461"/>
            <a:ext cx="3508375" cy="3508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4882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0600" y="2743200"/>
            <a:ext cx="10134600" cy="861774"/>
          </a:xfrm>
          <a:prstGeom prst="rect">
            <a:avLst/>
          </a:prstGeom>
          <a:noFill/>
        </p:spPr>
        <p:txBody>
          <a:bodyPr wrap="square" rtlCol="0">
            <a:spAutoFit/>
          </a:bodyPr>
          <a:lstStyle/>
          <a:p>
            <a:pPr algn="ctr"/>
            <a:r>
              <a:rPr lang="en-US" sz="5000" i="1" dirty="0" err="1" smtClean="0">
                <a:latin typeface="Tahoma" panose="020B0604030504040204" pitchFamily="34" charset="0"/>
                <a:ea typeface="Tahoma" panose="020B0604030504040204" pitchFamily="34" charset="0"/>
                <a:cs typeface="Tahoma" panose="020B0604030504040204" pitchFamily="34" charset="0"/>
              </a:rPr>
              <a:t>Trân</a:t>
            </a:r>
            <a:r>
              <a:rPr lang="en-US" sz="5000" i="1" dirty="0" smtClean="0">
                <a:latin typeface="Tahoma" panose="020B0604030504040204" pitchFamily="34" charset="0"/>
                <a:ea typeface="Tahoma" panose="020B0604030504040204" pitchFamily="34" charset="0"/>
                <a:cs typeface="Tahoma" panose="020B0604030504040204" pitchFamily="34" charset="0"/>
              </a:rPr>
              <a:t> </a:t>
            </a:r>
            <a:r>
              <a:rPr lang="en-US" sz="5000" i="1" dirty="0" err="1" smtClean="0">
                <a:latin typeface="Tahoma" panose="020B0604030504040204" pitchFamily="34" charset="0"/>
                <a:ea typeface="Tahoma" panose="020B0604030504040204" pitchFamily="34" charset="0"/>
                <a:cs typeface="Tahoma" panose="020B0604030504040204" pitchFamily="34" charset="0"/>
              </a:rPr>
              <a:t>trọng</a:t>
            </a:r>
            <a:r>
              <a:rPr lang="en-US" sz="5000" i="1" dirty="0" smtClean="0">
                <a:latin typeface="Tahoma" panose="020B0604030504040204" pitchFamily="34" charset="0"/>
                <a:ea typeface="Tahoma" panose="020B0604030504040204" pitchFamily="34" charset="0"/>
                <a:cs typeface="Tahoma" panose="020B0604030504040204" pitchFamily="34" charset="0"/>
              </a:rPr>
              <a:t> </a:t>
            </a:r>
            <a:r>
              <a:rPr lang="en-US" sz="5000" i="1" dirty="0" err="1" smtClean="0">
                <a:latin typeface="Tahoma" panose="020B0604030504040204" pitchFamily="34" charset="0"/>
                <a:ea typeface="Tahoma" panose="020B0604030504040204" pitchFamily="34" charset="0"/>
                <a:cs typeface="Tahoma" panose="020B0604030504040204" pitchFamily="34" charset="0"/>
              </a:rPr>
              <a:t>cám</a:t>
            </a:r>
            <a:r>
              <a:rPr lang="en-US" sz="5000" i="1" dirty="0" smtClean="0">
                <a:latin typeface="Tahoma" panose="020B0604030504040204" pitchFamily="34" charset="0"/>
                <a:ea typeface="Tahoma" panose="020B0604030504040204" pitchFamily="34" charset="0"/>
                <a:cs typeface="Tahoma" panose="020B0604030504040204" pitchFamily="34" charset="0"/>
              </a:rPr>
              <a:t> </a:t>
            </a:r>
            <a:r>
              <a:rPr lang="en-US" sz="5000" i="1" dirty="0" err="1" smtClean="0">
                <a:latin typeface="Tahoma" panose="020B0604030504040204" pitchFamily="34" charset="0"/>
                <a:ea typeface="Tahoma" panose="020B0604030504040204" pitchFamily="34" charset="0"/>
                <a:cs typeface="Tahoma" panose="020B0604030504040204" pitchFamily="34" charset="0"/>
              </a:rPr>
              <a:t>ơn</a:t>
            </a:r>
            <a:r>
              <a:rPr lang="en-US" sz="5000" i="1" dirty="0" smtClean="0">
                <a:latin typeface="Tahoma" panose="020B0604030504040204" pitchFamily="34" charset="0"/>
                <a:ea typeface="Tahoma" panose="020B0604030504040204" pitchFamily="34" charset="0"/>
                <a:cs typeface="Tahoma" panose="020B0604030504040204" pitchFamily="34" charset="0"/>
              </a:rPr>
              <a:t> !</a:t>
            </a:r>
            <a:endParaRPr lang="en-US" sz="5000" i="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88159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B0014">
  <a:themeElements>
    <a:clrScheme name="Custom 142">
      <a:dk1>
        <a:srgbClr val="0C0600"/>
      </a:dk1>
      <a:lt1>
        <a:srgbClr val="FFFFFF"/>
      </a:lt1>
      <a:dk2>
        <a:srgbClr val="03B0B9"/>
      </a:dk2>
      <a:lt2>
        <a:srgbClr val="7BDEFD"/>
      </a:lt2>
      <a:accent1>
        <a:srgbClr val="9CBCC4"/>
      </a:accent1>
      <a:accent2>
        <a:srgbClr val="DCE9EC"/>
      </a:accent2>
      <a:accent3>
        <a:srgbClr val="9AA5A8"/>
      </a:accent3>
      <a:accent4>
        <a:srgbClr val="005658"/>
      </a:accent4>
      <a:accent5>
        <a:srgbClr val="14CECE"/>
      </a:accent5>
      <a:accent6>
        <a:srgbClr val="ECF6F8"/>
      </a:accent6>
      <a:hlink>
        <a:srgbClr val="FF0000"/>
      </a:hlink>
      <a:folHlink>
        <a:srgbClr val="0051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B0015</Template>
  <TotalTime>1235</TotalTime>
  <Words>505</Words>
  <Application>Microsoft Office PowerPoint</Application>
  <PresentationFormat>Custom</PresentationFormat>
  <Paragraphs>89</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B0014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Cui Mia</dc:creator>
  <cp:lastModifiedBy>Administrator</cp:lastModifiedBy>
  <cp:revision>105</cp:revision>
  <dcterms:created xsi:type="dcterms:W3CDTF">2015-06-23T01:43:54Z</dcterms:created>
  <dcterms:modified xsi:type="dcterms:W3CDTF">2018-09-29T00:31:01Z</dcterms:modified>
</cp:coreProperties>
</file>